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309" r:id="rId4"/>
  </p:sldMasterIdLst>
  <p:notesMasterIdLst>
    <p:notesMasterId r:id="rId19"/>
  </p:notesMasterIdLst>
  <p:sldIdLst>
    <p:sldId id="322" r:id="rId5"/>
    <p:sldId id="376" r:id="rId6"/>
    <p:sldId id="377" r:id="rId7"/>
    <p:sldId id="360" r:id="rId8"/>
    <p:sldId id="318" r:id="rId9"/>
    <p:sldId id="361" r:id="rId10"/>
    <p:sldId id="374" r:id="rId11"/>
    <p:sldId id="375" r:id="rId12"/>
    <p:sldId id="378" r:id="rId13"/>
    <p:sldId id="379" r:id="rId14"/>
    <p:sldId id="380" r:id="rId15"/>
    <p:sldId id="382" r:id="rId16"/>
    <p:sldId id="383" r:id="rId17"/>
    <p:sldId id="337"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mita Shankar" initials="SS" lastIdx="2" clrIdx="0">
    <p:extLst>
      <p:ext uri="{19B8F6BF-5375-455C-9EA6-DF929625EA0E}">
        <p15:presenceInfo xmlns:p15="http://schemas.microsoft.com/office/powerpoint/2012/main" userId="5ca5bd944c988f6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75180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838" autoAdjust="0"/>
    <p:restoredTop sz="84970" autoAdjust="0"/>
  </p:normalViewPr>
  <p:slideViewPr>
    <p:cSldViewPr snapToGrid="0">
      <p:cViewPr>
        <p:scale>
          <a:sx n="88" d="100"/>
          <a:sy n="88" d="100"/>
        </p:scale>
        <p:origin x="80"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9-06T15:15:55.348" idx="2">
    <p:pos x="293" y="1353"/>
    <p:text/>
    <p:extLst>
      <p:ext uri="{C676402C-5697-4E1C-873F-D02D1690AC5C}">
        <p15:threadingInfo xmlns:p15="http://schemas.microsoft.com/office/powerpoint/2012/main" timeZoneBias="-33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175201-D7F0-4F3C-ABAF-92770630C167}" type="datetimeFigureOut">
              <a:rPr lang="en-IN" smtClean="0"/>
              <a:t>06-09-2020</a:t>
            </a:fld>
            <a:endParaRPr lang="en-IN"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469D8C-627F-4DE7-8556-CD224DEDBEFB}" type="slidenum">
              <a:rPr lang="en-IN" smtClean="0"/>
              <a:t>‹#›</a:t>
            </a:fld>
            <a:endParaRPr lang="en-IN" dirty="0"/>
          </a:p>
        </p:txBody>
      </p:sp>
    </p:spTree>
    <p:extLst>
      <p:ext uri="{BB962C8B-B14F-4D97-AF65-F5344CB8AC3E}">
        <p14:creationId xmlns:p14="http://schemas.microsoft.com/office/powerpoint/2010/main" val="33768305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184DA70-C731-4C70-880D-CCD4705E623C}" type="datetime1">
              <a:rPr lang="en-US" smtClean="0"/>
              <a:t>9/6/2020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751598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2D6E202-B606-4609-B914-27C9371A1F6D}" type="datetime1">
              <a:rPr lang="en-US" smtClean="0"/>
              <a:t>9/6/2020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34786198"/>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2D6E202-B606-4609-B914-27C9371A1F6D}" type="datetime1">
              <a:rPr lang="en-US" smtClean="0"/>
              <a:t>9/6/2020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424697233"/>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2D6E202-B606-4609-B914-27C9371A1F6D}" type="datetime1">
              <a:rPr lang="en-US" smtClean="0"/>
              <a:t>9/6/2020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997702108"/>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2D6E202-B606-4609-B914-27C9371A1F6D}" type="datetime1">
              <a:rPr lang="en-US" smtClean="0"/>
              <a:t>9/6/2020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33127366"/>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62D6E202-B606-4609-B914-27C9371A1F6D}" type="datetime1">
              <a:rPr lang="en-US" smtClean="0"/>
              <a:t>9/6/2020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45471470"/>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62D6E202-B606-4609-B914-27C9371A1F6D}" type="datetime1">
              <a:rPr lang="en-US" smtClean="0"/>
              <a:t>9/6/2020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80836523"/>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9/6/2020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414313198"/>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9/6/2020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18416482"/>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E1D723-8F53-4F53-90B0-1982A396982E}" type="datetime1">
              <a:rPr lang="en-US" smtClean="0"/>
              <a:t>9/6/2020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30316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669AF7-7BEB-44E4-9852-375E34362B5B}" type="datetime1">
              <a:rPr lang="en-US" smtClean="0"/>
              <a:t>9/6/2020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518121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AAAC38D-0552-4C82-B593-E6124DFADBE2}" type="datetime1">
              <a:rPr lang="en-US" smtClean="0"/>
              <a:t>9/6/2020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04225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9DF0F1C-5577-4ACB-BB62-DF8F3C494C7E}" type="datetime1">
              <a:rPr lang="en-US" smtClean="0"/>
              <a:t>9/6/2020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144909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775B394-D9F9-4F0C-B15D-605F45CB9E9F}" type="datetime1">
              <a:rPr lang="en-US" smtClean="0"/>
              <a:t>9/6/2020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69153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667345-2558-425A-8533-9BFDBCE15005}" type="datetime1">
              <a:rPr lang="en-US" smtClean="0"/>
              <a:t>9/6/2020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50226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2BEA474-078D-4E9B-9B14-09A87B19DC46}" type="datetime1">
              <a:rPr lang="en-US" smtClean="0"/>
              <a:t>9/6/2020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337997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907D986-8816-4272-A432-0437A28A9828}" type="datetime1">
              <a:rPr lang="en-US" smtClean="0"/>
              <a:t>9/6/2020</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59144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2D6E202-B606-4609-B914-27C9371A1F6D}" type="datetime1">
              <a:rPr lang="en-US" smtClean="0"/>
              <a:t>9/6/2020</a:t>
            </a:fld>
            <a:endParaRPr lang="en-US" dirty="0"/>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535878743"/>
      </p:ext>
    </p:extLst>
  </p:cSld>
  <p:clrMap bg1="dk1" tx1="lt1" bg2="dk2" tx2="lt2" accent1="accent1" accent2="accent2" accent3="accent3" accent4="accent4" accent5="accent5" accent6="accent6" hlink="hlink" folHlink="folHlink"/>
  <p:sldLayoutIdLst>
    <p:sldLayoutId id="2147484310" r:id="rId1"/>
    <p:sldLayoutId id="2147484311" r:id="rId2"/>
    <p:sldLayoutId id="2147484312" r:id="rId3"/>
    <p:sldLayoutId id="2147484313" r:id="rId4"/>
    <p:sldLayoutId id="2147484314" r:id="rId5"/>
    <p:sldLayoutId id="2147484315" r:id="rId6"/>
    <p:sldLayoutId id="2147484316" r:id="rId7"/>
    <p:sldLayoutId id="2147484317" r:id="rId8"/>
    <p:sldLayoutId id="2147484318" r:id="rId9"/>
    <p:sldLayoutId id="2147484319" r:id="rId10"/>
    <p:sldLayoutId id="2147484320" r:id="rId11"/>
    <p:sldLayoutId id="2147484321" r:id="rId12"/>
    <p:sldLayoutId id="2147484322" r:id="rId13"/>
    <p:sldLayoutId id="2147484323" r:id="rId14"/>
    <p:sldLayoutId id="2147484324" r:id="rId15"/>
    <p:sldLayoutId id="2147484325" r:id="rId16"/>
    <p:sldLayoutId id="2147484326" r:id="rId17"/>
  </p:sldLayoutIdLst>
  <p:hf sldNum="0" hdr="0" ftr="0" dt="0"/>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BCD42-B17D-44E4-8C8B-DBFB56CB04D6}"/>
              </a:ext>
            </a:extLst>
          </p:cNvPr>
          <p:cNvSpPr>
            <a:spLocks noGrp="1"/>
          </p:cNvSpPr>
          <p:nvPr>
            <p:ph type="ctrTitle" idx="4294967295"/>
          </p:nvPr>
        </p:nvSpPr>
        <p:spPr>
          <a:xfrm>
            <a:off x="595087" y="900113"/>
            <a:ext cx="11139714" cy="1425575"/>
          </a:xfrm>
        </p:spPr>
        <p:txBody>
          <a:bodyPr>
            <a:normAutofit/>
          </a:bodyPr>
          <a:lstStyle/>
          <a:p>
            <a:r>
              <a:rPr lang="en-IN" dirty="0"/>
              <a:t>	</a:t>
            </a:r>
            <a:r>
              <a:rPr lang="en-IN" sz="4800" dirty="0">
                <a:solidFill>
                  <a:srgbClr val="FFC000"/>
                </a:solidFill>
                <a:latin typeface="Arial Black" panose="020B0A04020102020204" pitchFamily="34" charset="0"/>
              </a:rPr>
              <a:t>EXPORT MARKETING </a:t>
            </a:r>
          </a:p>
        </p:txBody>
      </p:sp>
      <p:sp>
        <p:nvSpPr>
          <p:cNvPr id="3" name="Subtitle 2">
            <a:extLst>
              <a:ext uri="{FF2B5EF4-FFF2-40B4-BE49-F238E27FC236}">
                <a16:creationId xmlns:a16="http://schemas.microsoft.com/office/drawing/2014/main" id="{D2C4FDE9-FA84-4147-A359-0DD439FA1AA0}"/>
              </a:ext>
            </a:extLst>
          </p:cNvPr>
          <p:cNvSpPr>
            <a:spLocks noGrp="1"/>
          </p:cNvSpPr>
          <p:nvPr>
            <p:ph type="subTitle" idx="4294967295"/>
          </p:nvPr>
        </p:nvSpPr>
        <p:spPr>
          <a:xfrm>
            <a:off x="776514" y="3602038"/>
            <a:ext cx="10051143" cy="1571625"/>
          </a:xfrm>
        </p:spPr>
        <p:txBody>
          <a:bodyPr>
            <a:normAutofit/>
          </a:bodyPr>
          <a:lstStyle/>
          <a:p>
            <a:pPr marL="45720" indent="0" algn="ctr">
              <a:buNone/>
            </a:pPr>
            <a:r>
              <a:rPr lang="en-IN" sz="4400" dirty="0">
                <a:latin typeface="Times New Roman" panose="02020603050405020304" pitchFamily="18" charset="0"/>
                <a:cs typeface="Times New Roman" panose="02020603050405020304" pitchFamily="18" charset="0"/>
              </a:rPr>
              <a:t>		</a:t>
            </a:r>
            <a:r>
              <a:rPr lang="en-IN" sz="4400" dirty="0">
                <a:solidFill>
                  <a:srgbClr val="FFC000"/>
                </a:solidFill>
                <a:latin typeface="Times New Roman" panose="02020603050405020304" pitchFamily="18" charset="0"/>
                <a:cs typeface="Times New Roman" panose="02020603050405020304" pitchFamily="18" charset="0"/>
              </a:rPr>
              <a:t>Dr. Sumita Shankar </a:t>
            </a:r>
          </a:p>
        </p:txBody>
      </p:sp>
    </p:spTree>
    <p:extLst>
      <p:ext uri="{BB962C8B-B14F-4D97-AF65-F5344CB8AC3E}">
        <p14:creationId xmlns:p14="http://schemas.microsoft.com/office/powerpoint/2010/main" val="3726818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1A9F701-51A6-447E-BC60-F40FA63A2601}"/>
              </a:ext>
            </a:extLst>
          </p:cNvPr>
          <p:cNvSpPr txBox="1"/>
          <p:nvPr/>
        </p:nvSpPr>
        <p:spPr>
          <a:xfrm>
            <a:off x="515257" y="1028343"/>
            <a:ext cx="3127829" cy="461665"/>
          </a:xfrm>
          <a:prstGeom prst="rect">
            <a:avLst/>
          </a:prstGeom>
          <a:noFill/>
        </p:spPr>
        <p:txBody>
          <a:bodyPr wrap="square">
            <a:spAutoFit/>
          </a:bodyPr>
          <a:lstStyle/>
          <a:p>
            <a:pPr algn="just"/>
            <a:r>
              <a:rPr lang="en-GB" sz="2400" dirty="0">
                <a:solidFill>
                  <a:srgbClr val="FF0000"/>
                </a:solidFill>
                <a:latin typeface="Arial Black" panose="020B0A04020102020204" pitchFamily="34" charset="0"/>
              </a:rPr>
              <a:t>QUESTIONS</a:t>
            </a:r>
          </a:p>
        </p:txBody>
      </p:sp>
      <p:sp>
        <p:nvSpPr>
          <p:cNvPr id="8" name="TextBox 7">
            <a:extLst>
              <a:ext uri="{FF2B5EF4-FFF2-40B4-BE49-F238E27FC236}">
                <a16:creationId xmlns:a16="http://schemas.microsoft.com/office/drawing/2014/main" id="{17D13A31-8A66-49BC-9599-A8063D0F23D9}"/>
              </a:ext>
            </a:extLst>
          </p:cNvPr>
          <p:cNvSpPr txBox="1"/>
          <p:nvPr/>
        </p:nvSpPr>
        <p:spPr>
          <a:xfrm>
            <a:off x="333828" y="1633248"/>
            <a:ext cx="11684001" cy="523220"/>
          </a:xfrm>
          <a:prstGeom prst="rect">
            <a:avLst/>
          </a:prstGeom>
          <a:noFill/>
        </p:spPr>
        <p:txBody>
          <a:bodyPr wrap="square">
            <a:spAutoFit/>
          </a:bodyPr>
          <a:lstStyle/>
          <a:p>
            <a:r>
              <a:rPr lang="en-GB" sz="2800" dirty="0">
                <a:solidFill>
                  <a:srgbClr val="92D050"/>
                </a:solidFill>
                <a:latin typeface="Arial Black" panose="020B0A04020102020204" pitchFamily="34" charset="0"/>
              </a:rPr>
              <a:t>Why Ashish Garde had attraction for overseas business? </a:t>
            </a:r>
            <a:endParaRPr lang="en-IN" sz="2800" dirty="0">
              <a:solidFill>
                <a:srgbClr val="92D050"/>
              </a:solidFill>
              <a:latin typeface="Arial Black" panose="020B0A04020102020204" pitchFamily="34" charset="0"/>
            </a:endParaRPr>
          </a:p>
        </p:txBody>
      </p:sp>
    </p:spTree>
    <p:extLst>
      <p:ext uri="{BB962C8B-B14F-4D97-AF65-F5344CB8AC3E}">
        <p14:creationId xmlns:p14="http://schemas.microsoft.com/office/powerpoint/2010/main" val="2109552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1A9F701-51A6-447E-BC60-F40FA63A2601}"/>
              </a:ext>
            </a:extLst>
          </p:cNvPr>
          <p:cNvSpPr txBox="1"/>
          <p:nvPr/>
        </p:nvSpPr>
        <p:spPr>
          <a:xfrm>
            <a:off x="515257" y="1028343"/>
            <a:ext cx="3127829" cy="461665"/>
          </a:xfrm>
          <a:prstGeom prst="rect">
            <a:avLst/>
          </a:prstGeom>
          <a:noFill/>
        </p:spPr>
        <p:txBody>
          <a:bodyPr wrap="square">
            <a:spAutoFit/>
          </a:bodyPr>
          <a:lstStyle/>
          <a:p>
            <a:pPr algn="just"/>
            <a:r>
              <a:rPr lang="en-GB" sz="2400" dirty="0">
                <a:solidFill>
                  <a:srgbClr val="FF0000"/>
                </a:solidFill>
                <a:latin typeface="Arial Black" panose="020B0A04020102020204" pitchFamily="34" charset="0"/>
              </a:rPr>
              <a:t>QUESTIONS</a:t>
            </a:r>
          </a:p>
        </p:txBody>
      </p:sp>
      <p:sp>
        <p:nvSpPr>
          <p:cNvPr id="5" name="TextBox 4">
            <a:extLst>
              <a:ext uri="{FF2B5EF4-FFF2-40B4-BE49-F238E27FC236}">
                <a16:creationId xmlns:a16="http://schemas.microsoft.com/office/drawing/2014/main" id="{F6A91F91-EF56-4806-A3EE-3E607A0D2034}"/>
              </a:ext>
            </a:extLst>
          </p:cNvPr>
          <p:cNvSpPr txBox="1"/>
          <p:nvPr/>
        </p:nvSpPr>
        <p:spPr>
          <a:xfrm>
            <a:off x="725713" y="2807678"/>
            <a:ext cx="10348685" cy="954107"/>
          </a:xfrm>
          <a:prstGeom prst="rect">
            <a:avLst/>
          </a:prstGeom>
          <a:noFill/>
        </p:spPr>
        <p:txBody>
          <a:bodyPr wrap="square">
            <a:spAutoFit/>
          </a:bodyPr>
          <a:lstStyle/>
          <a:p>
            <a:r>
              <a:rPr lang="en-GB" sz="2800" dirty="0">
                <a:solidFill>
                  <a:schemeClr val="accent1"/>
                </a:solidFill>
              </a:rPr>
              <a:t>How YOU  as an international consultant advise Ashish Garde to explore foreign markets?</a:t>
            </a:r>
            <a:endParaRPr lang="en-IN" sz="2800" dirty="0">
              <a:solidFill>
                <a:schemeClr val="accent1"/>
              </a:solidFill>
            </a:endParaRPr>
          </a:p>
        </p:txBody>
      </p:sp>
    </p:spTree>
    <p:extLst>
      <p:ext uri="{BB962C8B-B14F-4D97-AF65-F5344CB8AC3E}">
        <p14:creationId xmlns:p14="http://schemas.microsoft.com/office/powerpoint/2010/main" val="3215589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1A9F701-51A6-447E-BC60-F40FA63A2601}"/>
              </a:ext>
            </a:extLst>
          </p:cNvPr>
          <p:cNvSpPr txBox="1"/>
          <p:nvPr/>
        </p:nvSpPr>
        <p:spPr>
          <a:xfrm>
            <a:off x="442686" y="1"/>
            <a:ext cx="11371943" cy="6370975"/>
          </a:xfrm>
          <a:prstGeom prst="rect">
            <a:avLst/>
          </a:prstGeom>
          <a:noFill/>
        </p:spPr>
        <p:txBody>
          <a:bodyPr wrap="square">
            <a:spAutoFit/>
          </a:bodyPr>
          <a:lstStyle/>
          <a:p>
            <a:pPr algn="just"/>
            <a:r>
              <a:rPr lang="en-GB" sz="2400" dirty="0"/>
              <a:t>Case Study  3</a:t>
            </a:r>
          </a:p>
          <a:p>
            <a:pPr algn="just"/>
            <a:r>
              <a:rPr lang="en-GB" sz="2400" dirty="0">
                <a:solidFill>
                  <a:srgbClr val="92D050"/>
                </a:solidFill>
              </a:rPr>
              <a:t>Hindustan Ayurveda Ltd. is a Nagpur based pharmaceutical company which has made its strong presence </a:t>
            </a:r>
            <a:r>
              <a:rPr lang="en-GB" sz="2400" dirty="0" err="1">
                <a:solidFill>
                  <a:srgbClr val="92D050"/>
                </a:solidFill>
              </a:rPr>
              <a:t>felf</a:t>
            </a:r>
            <a:r>
              <a:rPr lang="en-GB" sz="2400" dirty="0">
                <a:solidFill>
                  <a:srgbClr val="92D050"/>
                </a:solidFill>
              </a:rPr>
              <a:t> in the domestic market with its limited brands of ayurvedic preparations in healthcare business. It claims to market its products without any side effects which have become its selling point. One of its new products is </a:t>
            </a:r>
            <a:r>
              <a:rPr lang="en-GB" sz="2400" dirty="0" err="1">
                <a:solidFill>
                  <a:srgbClr val="92D050"/>
                </a:solidFill>
              </a:rPr>
              <a:t>Dio</a:t>
            </a:r>
            <a:r>
              <a:rPr lang="en-GB" sz="2400" dirty="0">
                <a:solidFill>
                  <a:srgbClr val="92D050"/>
                </a:solidFill>
              </a:rPr>
              <a:t>-care which is a combination of fenugreek, cinnamon and </a:t>
            </a:r>
            <a:r>
              <a:rPr lang="en-GB" sz="2400" dirty="0" err="1">
                <a:solidFill>
                  <a:srgbClr val="92D050"/>
                </a:solidFill>
              </a:rPr>
              <a:t>bittergrud</a:t>
            </a:r>
            <a:r>
              <a:rPr lang="en-GB" sz="2400" dirty="0">
                <a:solidFill>
                  <a:srgbClr val="92D050"/>
                </a:solidFill>
              </a:rPr>
              <a:t> and is found significantly useful to control blood sugar in diabetes patients. This brand is considered an important innovation in the treatment of diabetes. Its sale has caught up in a big way in the domestic market. In the meeting of board of directors they toyed with the idea to explore global market far their innovative product. The directors felt the company is financially strong, has effective marketing department, a well equipped R&amp;D department with programme outlook of management and supportive government policy, now is the right time to diversify into overseas market. The director also expressed their apprehension that export market is most unpredictable and uncertain. At the end of the deliberation they decided to go ahead and venture into export markets. </a:t>
            </a:r>
            <a:endParaRPr lang="en-GB" sz="2400" dirty="0">
              <a:solidFill>
                <a:srgbClr val="92D050"/>
              </a:solidFill>
              <a:latin typeface="Arial Black" panose="020B0A04020102020204" pitchFamily="34" charset="0"/>
            </a:endParaRPr>
          </a:p>
        </p:txBody>
      </p:sp>
    </p:spTree>
    <p:extLst>
      <p:ext uri="{BB962C8B-B14F-4D97-AF65-F5344CB8AC3E}">
        <p14:creationId xmlns:p14="http://schemas.microsoft.com/office/powerpoint/2010/main" val="22399236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1A9F701-51A6-447E-BC60-F40FA63A2601}"/>
              </a:ext>
            </a:extLst>
          </p:cNvPr>
          <p:cNvSpPr txBox="1"/>
          <p:nvPr/>
        </p:nvSpPr>
        <p:spPr>
          <a:xfrm>
            <a:off x="515257" y="1028343"/>
            <a:ext cx="3127829" cy="461665"/>
          </a:xfrm>
          <a:prstGeom prst="rect">
            <a:avLst/>
          </a:prstGeom>
          <a:noFill/>
        </p:spPr>
        <p:txBody>
          <a:bodyPr wrap="square">
            <a:spAutoFit/>
          </a:bodyPr>
          <a:lstStyle/>
          <a:p>
            <a:pPr algn="just"/>
            <a:r>
              <a:rPr lang="en-GB" sz="2400" dirty="0">
                <a:solidFill>
                  <a:srgbClr val="FF0000"/>
                </a:solidFill>
                <a:latin typeface="Arial Black" panose="020B0A04020102020204" pitchFamily="34" charset="0"/>
              </a:rPr>
              <a:t>QUESTIONS</a:t>
            </a:r>
          </a:p>
        </p:txBody>
      </p:sp>
      <p:sp>
        <p:nvSpPr>
          <p:cNvPr id="5" name="TextBox 4">
            <a:extLst>
              <a:ext uri="{FF2B5EF4-FFF2-40B4-BE49-F238E27FC236}">
                <a16:creationId xmlns:a16="http://schemas.microsoft.com/office/drawing/2014/main" id="{F6A91F91-EF56-4806-A3EE-3E607A0D2034}"/>
              </a:ext>
            </a:extLst>
          </p:cNvPr>
          <p:cNvSpPr txBox="1"/>
          <p:nvPr/>
        </p:nvSpPr>
        <p:spPr>
          <a:xfrm>
            <a:off x="725713" y="2807678"/>
            <a:ext cx="10348685" cy="954107"/>
          </a:xfrm>
          <a:prstGeom prst="rect">
            <a:avLst/>
          </a:prstGeom>
          <a:noFill/>
        </p:spPr>
        <p:txBody>
          <a:bodyPr wrap="square">
            <a:spAutoFit/>
          </a:bodyPr>
          <a:lstStyle/>
          <a:p>
            <a:r>
              <a:rPr lang="en-GB" sz="2800" dirty="0">
                <a:solidFill>
                  <a:srgbClr val="92D050"/>
                </a:solidFill>
              </a:rPr>
              <a:t>Give your opinion about the possibility of success of </a:t>
            </a:r>
            <a:r>
              <a:rPr lang="en-GB" sz="2800" dirty="0" err="1">
                <a:solidFill>
                  <a:srgbClr val="92D050"/>
                </a:solidFill>
              </a:rPr>
              <a:t>Dio</a:t>
            </a:r>
            <a:r>
              <a:rPr lang="en-GB" sz="2800" dirty="0">
                <a:solidFill>
                  <a:srgbClr val="92D050"/>
                </a:solidFill>
              </a:rPr>
              <a:t>-care in overseas markets.</a:t>
            </a:r>
            <a:endParaRPr lang="en-IN" sz="2800" dirty="0">
              <a:solidFill>
                <a:srgbClr val="92D050"/>
              </a:solidFill>
            </a:endParaRPr>
          </a:p>
        </p:txBody>
      </p:sp>
    </p:spTree>
    <p:extLst>
      <p:ext uri="{BB962C8B-B14F-4D97-AF65-F5344CB8AC3E}">
        <p14:creationId xmlns:p14="http://schemas.microsoft.com/office/powerpoint/2010/main" val="163273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FCEA3AA-2F0F-4487-8F2F-AE6AA65F06A1}"/>
              </a:ext>
            </a:extLst>
          </p:cNvPr>
          <p:cNvSpPr>
            <a:spLocks noGrp="1"/>
          </p:cNvSpPr>
          <p:nvPr>
            <p:ph type="title"/>
          </p:nvPr>
        </p:nvSpPr>
        <p:spPr>
          <a:xfrm>
            <a:off x="-6216513" y="-662461"/>
            <a:ext cx="22384362" cy="3428014"/>
          </a:xfrm>
        </p:spPr>
        <p:txBody>
          <a:bodyPr>
            <a:normAutofit/>
          </a:bodyPr>
          <a:lstStyle/>
          <a:p>
            <a:r>
              <a:rPr lang="en-IN" sz="3600" dirty="0">
                <a:effectLst/>
                <a:latin typeface="Times New Roman" panose="02020603050405020304" pitchFamily="18" charset="0"/>
                <a:ea typeface="Calibri" panose="020F0502020204030204" pitchFamily="34" charset="0"/>
              </a:rPr>
              <a:t>			</a:t>
            </a:r>
            <a:endParaRPr lang="en-IN" sz="4800" dirty="0"/>
          </a:p>
        </p:txBody>
      </p:sp>
      <p:sp>
        <p:nvSpPr>
          <p:cNvPr id="4" name="Content Placeholder 3">
            <a:extLst>
              <a:ext uri="{FF2B5EF4-FFF2-40B4-BE49-F238E27FC236}">
                <a16:creationId xmlns:a16="http://schemas.microsoft.com/office/drawing/2014/main" id="{2E1BE6ED-EE7E-424B-9201-E24D1D49FA98}"/>
              </a:ext>
            </a:extLst>
          </p:cNvPr>
          <p:cNvSpPr>
            <a:spLocks noGrp="1"/>
          </p:cNvSpPr>
          <p:nvPr>
            <p:ph idx="1"/>
          </p:nvPr>
        </p:nvSpPr>
        <p:spPr>
          <a:xfrm>
            <a:off x="-8647503" y="2075528"/>
            <a:ext cx="18389337" cy="4934871"/>
          </a:xfrm>
        </p:spPr>
        <p:txBody>
          <a:bodyPr>
            <a:normAutofit fontScale="25000" lnSpcReduction="20000"/>
          </a:bodyPr>
          <a:lstStyle/>
          <a:p>
            <a:pPr marL="0" indent="0" algn="just">
              <a:buNone/>
            </a:pPr>
            <a:endParaRPr lang="en-IN" sz="144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1371600" indent="-1371600" algn="just">
              <a:buAutoNum type="arabicPeriod" startAt="4"/>
            </a:pPr>
            <a:endParaRPr lang="en-IN" sz="144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r>
              <a:rPr lang="en-IN" sz="1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IN" sz="1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r>
              <a:rPr lang="en-IN" sz="1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IN" sz="12800" dirty="0">
                <a:latin typeface="Times New Roman" panose="02020603050405020304" pitchFamily="18" charset="0"/>
                <a:ea typeface="Calibri" panose="020F0502020204030204" pitchFamily="34" charset="0"/>
                <a:cs typeface="Times New Roman" panose="02020603050405020304" pitchFamily="18" charset="0"/>
              </a:rPr>
              <a:t>   </a:t>
            </a:r>
            <a:r>
              <a:rPr lang="en-IN" sz="12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buNone/>
            </a:pPr>
            <a:r>
              <a:rPr lang="en-IN" sz="1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indent="0" algn="just">
              <a:buNone/>
            </a:pPr>
            <a:r>
              <a:rPr lang="en-IN" sz="12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buNone/>
            </a:pPr>
            <a:endParaRPr lang="en-IN" sz="12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endParaRPr lang="en-IN" sz="1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r>
              <a:rPr lang="en-IN" sz="1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IN" sz="12800" dirty="0">
              <a:effectLst/>
              <a:latin typeface="Times New Roman" panose="02020603050405020304" pitchFamily="18" charset="0"/>
              <a:ea typeface="Segoe UI Black" panose="020B0A02040204020203" pitchFamily="34" charset="0"/>
              <a:cs typeface="Times New Roman" panose="02020603050405020304" pitchFamily="18" charset="0"/>
            </a:endParaRPr>
          </a:p>
        </p:txBody>
      </p:sp>
      <p:pic>
        <p:nvPicPr>
          <p:cNvPr id="2" name="Picture 2" descr="Best 70] Thank You Message For Birthday Wishes in Hindi 2020 Marathi">
            <a:extLst>
              <a:ext uri="{FF2B5EF4-FFF2-40B4-BE49-F238E27FC236}">
                <a16:creationId xmlns:a16="http://schemas.microsoft.com/office/drawing/2014/main" id="{02ED121E-9B99-4D8D-99AA-AB8EB36D14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50166" y="570586"/>
            <a:ext cx="7291668" cy="55083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4943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2C4FDE9-FA84-4147-A359-0DD439FA1AA0}"/>
              </a:ext>
            </a:extLst>
          </p:cNvPr>
          <p:cNvSpPr>
            <a:spLocks noGrp="1"/>
          </p:cNvSpPr>
          <p:nvPr>
            <p:ph type="subTitle" idx="4294967295"/>
          </p:nvPr>
        </p:nvSpPr>
        <p:spPr>
          <a:xfrm>
            <a:off x="776514" y="544287"/>
            <a:ext cx="10051143" cy="1451428"/>
          </a:xfrm>
        </p:spPr>
        <p:txBody>
          <a:bodyPr>
            <a:normAutofit/>
          </a:bodyPr>
          <a:lstStyle/>
          <a:p>
            <a:pPr marL="45720" indent="0" algn="ctr">
              <a:buNone/>
            </a:pPr>
            <a:r>
              <a:rPr lang="en-IN" sz="4400" dirty="0">
                <a:latin typeface="Times New Roman" panose="02020603050405020304" pitchFamily="18" charset="0"/>
                <a:cs typeface="Times New Roman" panose="02020603050405020304" pitchFamily="18" charset="0"/>
              </a:rPr>
              <a:t>		</a:t>
            </a:r>
            <a:endParaRPr lang="en-IN" sz="4400" dirty="0">
              <a:solidFill>
                <a:srgbClr val="FFC000"/>
              </a:solidFill>
              <a:latin typeface="Times New Roman" panose="02020603050405020304" pitchFamily="18" charset="0"/>
              <a:cs typeface="Times New Roman" panose="02020603050405020304" pitchFamily="18" charset="0"/>
            </a:endParaRPr>
          </a:p>
        </p:txBody>
      </p:sp>
      <p:pic>
        <p:nvPicPr>
          <p:cNvPr id="6" name="Picture 4" descr="8 Case Study Question To Ask Yourself When Engaging Prospect">
            <a:extLst>
              <a:ext uri="{FF2B5EF4-FFF2-40B4-BE49-F238E27FC236}">
                <a16:creationId xmlns:a16="http://schemas.microsoft.com/office/drawing/2014/main" id="{4757CB54-F5A6-4964-AEA4-646B462FAC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6114"/>
            <a:ext cx="12104914" cy="308428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Using Case Studies Can Increase Sales By 185% (Here's How To Create Your  Own)">
            <a:extLst>
              <a:ext uri="{FF2B5EF4-FFF2-40B4-BE49-F238E27FC236}">
                <a16:creationId xmlns:a16="http://schemas.microsoft.com/office/drawing/2014/main" id="{1F34F0BE-F019-4A85-B485-9FE8FCB572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629" y="3200401"/>
            <a:ext cx="12322629" cy="35414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22099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BCD42-B17D-44E4-8C8B-DBFB56CB04D6}"/>
              </a:ext>
            </a:extLst>
          </p:cNvPr>
          <p:cNvSpPr>
            <a:spLocks noGrp="1"/>
          </p:cNvSpPr>
          <p:nvPr>
            <p:ph type="ctrTitle" idx="4294967295"/>
          </p:nvPr>
        </p:nvSpPr>
        <p:spPr>
          <a:xfrm>
            <a:off x="595087" y="900113"/>
            <a:ext cx="11139714" cy="1425575"/>
          </a:xfrm>
        </p:spPr>
        <p:txBody>
          <a:bodyPr>
            <a:normAutofit/>
          </a:bodyPr>
          <a:lstStyle/>
          <a:p>
            <a:r>
              <a:rPr lang="en-IN" dirty="0"/>
              <a:t>	beauty looks case study </a:t>
            </a:r>
            <a:endParaRPr lang="en-IN" sz="4800" dirty="0">
              <a:solidFill>
                <a:srgbClr val="FFC000"/>
              </a:solidFill>
              <a:latin typeface="Arial Black" panose="020B0A04020102020204" pitchFamily="34" charset="0"/>
            </a:endParaRPr>
          </a:p>
        </p:txBody>
      </p:sp>
      <p:sp>
        <p:nvSpPr>
          <p:cNvPr id="3" name="Subtitle 2">
            <a:extLst>
              <a:ext uri="{FF2B5EF4-FFF2-40B4-BE49-F238E27FC236}">
                <a16:creationId xmlns:a16="http://schemas.microsoft.com/office/drawing/2014/main" id="{D2C4FDE9-FA84-4147-A359-0DD439FA1AA0}"/>
              </a:ext>
            </a:extLst>
          </p:cNvPr>
          <p:cNvSpPr>
            <a:spLocks noGrp="1"/>
          </p:cNvSpPr>
          <p:nvPr>
            <p:ph type="subTitle" idx="4294967295"/>
          </p:nvPr>
        </p:nvSpPr>
        <p:spPr>
          <a:xfrm>
            <a:off x="776514" y="3602038"/>
            <a:ext cx="10051143" cy="1571625"/>
          </a:xfrm>
        </p:spPr>
        <p:txBody>
          <a:bodyPr>
            <a:normAutofit/>
          </a:bodyPr>
          <a:lstStyle/>
          <a:p>
            <a:pPr marL="45720" indent="0" algn="ctr">
              <a:buNone/>
            </a:pPr>
            <a:r>
              <a:rPr lang="en-IN" sz="4400" dirty="0">
                <a:latin typeface="Times New Roman" panose="02020603050405020304" pitchFamily="18" charset="0"/>
                <a:cs typeface="Times New Roman" panose="02020603050405020304" pitchFamily="18" charset="0"/>
              </a:rPr>
              <a:t>		</a:t>
            </a:r>
            <a:endParaRPr lang="en-IN" sz="4400" dirty="0">
              <a:solidFill>
                <a:srgbClr val="FFC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2341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6D259704-5556-456A-83EC-DA8F0A8C38EC}"/>
              </a:ext>
            </a:extLst>
          </p:cNvPr>
          <p:cNvSpPr txBox="1"/>
          <p:nvPr/>
        </p:nvSpPr>
        <p:spPr>
          <a:xfrm>
            <a:off x="413657" y="751344"/>
            <a:ext cx="11292114" cy="5632311"/>
          </a:xfrm>
          <a:prstGeom prst="rect">
            <a:avLst/>
          </a:prstGeom>
          <a:noFill/>
        </p:spPr>
        <p:txBody>
          <a:bodyPr wrap="square">
            <a:spAutoFit/>
          </a:bodyPr>
          <a:lstStyle/>
          <a:p>
            <a:pPr algn="just"/>
            <a:r>
              <a:rPr lang="en-GB" sz="2400" dirty="0">
                <a:latin typeface="Arial Black" panose="020B0A04020102020204" pitchFamily="34" charset="0"/>
              </a:rPr>
              <a:t>Beauty looks is a Delhi based partnership business dealing in making and marketing of artificial jewellery. The two partners are Kunal Gaurav and Nikhil </a:t>
            </a:r>
            <a:r>
              <a:rPr lang="en-GB" sz="2400" dirty="0" err="1">
                <a:latin typeface="Arial Black" panose="020B0A04020102020204" pitchFamily="34" charset="0"/>
              </a:rPr>
              <a:t>Upadhaya</a:t>
            </a:r>
            <a:r>
              <a:rPr lang="en-GB" sz="2400" dirty="0">
                <a:latin typeface="Arial Black" panose="020B0A04020102020204" pitchFamily="34" charset="0"/>
              </a:rPr>
              <a:t>. It was comfortable business with steady women customers who buy for themselves and others too. One of their regular clients is one Mrs. Meghna </a:t>
            </a:r>
            <a:r>
              <a:rPr lang="en-GB" sz="2400" dirty="0" err="1">
                <a:latin typeface="Arial Black" panose="020B0A04020102020204" pitchFamily="34" charset="0"/>
              </a:rPr>
              <a:t>Lamba</a:t>
            </a:r>
            <a:r>
              <a:rPr lang="en-GB" sz="2400" dirty="0">
                <a:latin typeface="Arial Black" panose="020B0A04020102020204" pitchFamily="34" charset="0"/>
              </a:rPr>
              <a:t> who visits the showroom twice a year and makes bulk purchases. Mrs. </a:t>
            </a:r>
            <a:r>
              <a:rPr lang="en-GB" sz="2400" dirty="0" err="1">
                <a:latin typeface="Arial Black" panose="020B0A04020102020204" pitchFamily="34" charset="0"/>
              </a:rPr>
              <a:t>Lamba</a:t>
            </a:r>
            <a:r>
              <a:rPr lang="en-GB" sz="2400" dirty="0">
                <a:latin typeface="Arial Black" panose="020B0A04020102020204" pitchFamily="34" charset="0"/>
              </a:rPr>
              <a:t> is resident of Bonn, Germany, she buys for her friends and acquaintances and sells at a higher price. Kunal and Gaurav review the purchases made by Mrs. Meghna </a:t>
            </a:r>
            <a:r>
              <a:rPr lang="en-GB" sz="2400" dirty="0" err="1">
                <a:latin typeface="Arial Black" panose="020B0A04020102020204" pitchFamily="34" charset="0"/>
              </a:rPr>
              <a:t>Lamba</a:t>
            </a:r>
            <a:r>
              <a:rPr lang="en-GB" sz="2400" dirty="0">
                <a:latin typeface="Arial Black" panose="020B0A04020102020204" pitchFamily="34" charset="0"/>
              </a:rPr>
              <a:t> and think of exploring the possibility of entering into export market. Diversification of business may sound lucrative but overseas markets are full of uncertainties and risks. They decide to depute their marketing 89 manager Praful Rane to proceed to Bonn and collect relevant information about German market and adjoining feasible markets</a:t>
            </a:r>
            <a:endParaRPr lang="en-IN" sz="2400" dirty="0">
              <a:latin typeface="Arial Black" panose="020B0A04020102020204" pitchFamily="34" charset="0"/>
            </a:endParaRPr>
          </a:p>
        </p:txBody>
      </p:sp>
    </p:spTree>
    <p:extLst>
      <p:ext uri="{BB962C8B-B14F-4D97-AF65-F5344CB8AC3E}">
        <p14:creationId xmlns:p14="http://schemas.microsoft.com/office/powerpoint/2010/main" val="2169057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2E1BE6ED-EE7E-424B-9201-E24D1D49FA98}"/>
              </a:ext>
            </a:extLst>
          </p:cNvPr>
          <p:cNvSpPr>
            <a:spLocks noGrp="1"/>
          </p:cNvSpPr>
          <p:nvPr>
            <p:ph idx="4294967295"/>
          </p:nvPr>
        </p:nvSpPr>
        <p:spPr>
          <a:xfrm>
            <a:off x="0" y="765175"/>
            <a:ext cx="12472988" cy="1638300"/>
          </a:xfrm>
        </p:spPr>
        <p:txBody>
          <a:bodyPr>
            <a:normAutofit/>
          </a:bodyPr>
          <a:lstStyle/>
          <a:p>
            <a:pPr marL="0" indent="0">
              <a:buNone/>
            </a:pPr>
            <a:r>
              <a:rPr lang="en-IN" sz="4400" dirty="0">
                <a:latin typeface="Times New Roman" panose="02020603050405020304" pitchFamily="18" charset="0"/>
                <a:ea typeface="Calibri" panose="020F0502020204030204" pitchFamily="34" charset="0"/>
                <a:cs typeface="Times New Roman" panose="02020603050405020304" pitchFamily="18" charset="0"/>
              </a:rPr>
              <a:t>        </a:t>
            </a:r>
            <a:endParaRPr lang="en-IN" sz="4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IN" sz="4400" dirty="0">
              <a:effectLst/>
              <a:latin typeface="Times New Roman" panose="02020603050405020304" pitchFamily="18" charset="0"/>
              <a:ea typeface="Calibri" panose="020F0502020204030204" pitchFamily="34" charset="0"/>
            </a:endParaRPr>
          </a:p>
        </p:txBody>
      </p:sp>
      <p:sp>
        <p:nvSpPr>
          <p:cNvPr id="6" name="TextBox 5">
            <a:extLst>
              <a:ext uri="{FF2B5EF4-FFF2-40B4-BE49-F238E27FC236}">
                <a16:creationId xmlns:a16="http://schemas.microsoft.com/office/drawing/2014/main" id="{B1ABA519-7D32-4C6B-AA5B-A90CAA75BCCC}"/>
              </a:ext>
            </a:extLst>
          </p:cNvPr>
          <p:cNvSpPr txBox="1"/>
          <p:nvPr/>
        </p:nvSpPr>
        <p:spPr>
          <a:xfrm>
            <a:off x="549728" y="531175"/>
            <a:ext cx="10524671" cy="4401205"/>
          </a:xfrm>
          <a:prstGeom prst="rect">
            <a:avLst/>
          </a:prstGeom>
          <a:noFill/>
        </p:spPr>
        <p:txBody>
          <a:bodyPr wrap="square">
            <a:spAutoFit/>
          </a:bodyPr>
          <a:lstStyle/>
          <a:p>
            <a:pPr algn="just"/>
            <a:endParaRPr lang="en-GB" sz="2400" dirty="0"/>
          </a:p>
          <a:p>
            <a:pPr algn="just"/>
            <a:r>
              <a:rPr lang="en-GB" sz="2400" dirty="0">
                <a:solidFill>
                  <a:srgbClr val="FFC000"/>
                </a:solidFill>
              </a:rPr>
              <a:t>QUESTIONS : </a:t>
            </a:r>
          </a:p>
          <a:p>
            <a:pPr algn="just"/>
            <a:endParaRPr lang="en-GB" sz="2400" dirty="0"/>
          </a:p>
          <a:p>
            <a:pPr marL="457200" indent="-457200" algn="just">
              <a:buAutoNum type="alphaLcParenBoth"/>
            </a:pPr>
            <a:endParaRPr lang="en-GB" sz="2400" dirty="0"/>
          </a:p>
          <a:p>
            <a:pPr algn="just"/>
            <a:endParaRPr lang="en-GB" sz="2400" dirty="0"/>
          </a:p>
          <a:p>
            <a:pPr algn="just"/>
            <a:endParaRPr lang="en-GB" sz="2400" dirty="0"/>
          </a:p>
          <a:p>
            <a:pPr algn="just"/>
            <a:r>
              <a:rPr lang="en-GB" sz="3200" dirty="0">
                <a:solidFill>
                  <a:schemeClr val="accent1"/>
                </a:solidFill>
              </a:rPr>
              <a:t>Why overseas market is considered lucrative? </a:t>
            </a:r>
          </a:p>
          <a:p>
            <a:pPr marL="457200" indent="-457200" algn="just">
              <a:buAutoNum type="alphaLcParenBoth"/>
            </a:pPr>
            <a:endParaRPr lang="en-GB" sz="3200" dirty="0">
              <a:solidFill>
                <a:schemeClr val="accent1"/>
              </a:solidFill>
            </a:endParaRPr>
          </a:p>
          <a:p>
            <a:pPr algn="just"/>
            <a:endParaRPr lang="en-GB" sz="2400" dirty="0"/>
          </a:p>
          <a:p>
            <a:pPr marL="457200" indent="-457200" algn="just">
              <a:buAutoNum type="alphaLcParenBoth"/>
            </a:pPr>
            <a:endParaRPr lang="en-GB" sz="2400" dirty="0"/>
          </a:p>
          <a:p>
            <a:pPr marL="457200" indent="-457200" algn="just">
              <a:buAutoNum type="alphaLcParenBoth"/>
            </a:pPr>
            <a:endParaRPr lang="en-GB" sz="2400" dirty="0"/>
          </a:p>
        </p:txBody>
      </p:sp>
    </p:spTree>
    <p:extLst>
      <p:ext uri="{BB962C8B-B14F-4D97-AF65-F5344CB8AC3E}">
        <p14:creationId xmlns:p14="http://schemas.microsoft.com/office/powerpoint/2010/main" val="1512012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circle(in)">
                                      <p:cBhvr>
                                        <p:cTn id="7" dur="20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6">
                                            <p:txEl>
                                              <p:pRg st="6" end="6"/>
                                            </p:txEl>
                                          </p:spTgt>
                                        </p:tgtEl>
                                        <p:attrNameLst>
                                          <p:attrName>style.visibility</p:attrName>
                                        </p:attrNameLst>
                                      </p:cBhvr>
                                      <p:to>
                                        <p:strVal val="visible"/>
                                      </p:to>
                                    </p:set>
                                    <p:anim calcmode="lin" valueType="num">
                                      <p:cBhvr additive="base">
                                        <p:cTn id="12"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45B23DC-4CD5-46B2-9AAC-766EF9027B4A}"/>
              </a:ext>
            </a:extLst>
          </p:cNvPr>
          <p:cNvSpPr txBox="1"/>
          <p:nvPr/>
        </p:nvSpPr>
        <p:spPr>
          <a:xfrm>
            <a:off x="174171" y="609600"/>
            <a:ext cx="11807372" cy="3877985"/>
          </a:xfrm>
          <a:prstGeom prst="rect">
            <a:avLst/>
          </a:prstGeom>
          <a:noFill/>
        </p:spPr>
        <p:txBody>
          <a:bodyPr wrap="square">
            <a:spAutoFit/>
          </a:bodyPr>
          <a:lstStyle/>
          <a:p>
            <a:pPr marL="457200" indent="-457200" algn="just">
              <a:buAutoNum type="alphaLcParenBoth"/>
            </a:pPr>
            <a:endParaRPr lang="en-GB" sz="1800" dirty="0"/>
          </a:p>
          <a:p>
            <a:pPr algn="just"/>
            <a:r>
              <a:rPr lang="en-GB" sz="2400" dirty="0">
                <a:solidFill>
                  <a:schemeClr val="accent1"/>
                </a:solidFill>
              </a:rPr>
              <a:t>Ans:- </a:t>
            </a:r>
          </a:p>
          <a:p>
            <a:pPr marL="457200" indent="-457200" algn="just">
              <a:buAutoNum type="alphaLcParenBoth"/>
            </a:pPr>
            <a:endParaRPr lang="en-GB" sz="2000" dirty="0"/>
          </a:p>
          <a:p>
            <a:pPr marL="457200" indent="-457200" algn="just">
              <a:buAutoNum type="alphaLcParenBoth"/>
            </a:pPr>
            <a:endParaRPr lang="en-GB" sz="2000" dirty="0"/>
          </a:p>
          <a:p>
            <a:pPr marL="457200" indent="-457200" algn="just">
              <a:buAutoNum type="alphaLcParenBoth"/>
            </a:pPr>
            <a:endParaRPr lang="en-GB" sz="2000" dirty="0"/>
          </a:p>
          <a:p>
            <a:pPr algn="just"/>
            <a:r>
              <a:rPr lang="en-GB" sz="2400" dirty="0">
                <a:solidFill>
                  <a:schemeClr val="accent1"/>
                </a:solidFill>
              </a:rPr>
              <a:t>Over seas market is always considered lucrative because it enables the exporter to earn the Valuable  foreign and also obtain various incentives offered by our government. Export business is as diversification which helps domestic business men to expand the size of the business. Exporters can process abroad for the export promotion tours and also can take advantage of easy imports against export performance. Exporters earn higher profits and can also spread marketing risks. </a:t>
            </a:r>
            <a:endParaRPr lang="en-IN" sz="2400" dirty="0">
              <a:solidFill>
                <a:schemeClr val="accent1"/>
              </a:solidFill>
            </a:endParaRPr>
          </a:p>
        </p:txBody>
      </p:sp>
    </p:spTree>
    <p:extLst>
      <p:ext uri="{BB962C8B-B14F-4D97-AF65-F5344CB8AC3E}">
        <p14:creationId xmlns:p14="http://schemas.microsoft.com/office/powerpoint/2010/main" val="2692995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 calcmode="lin" valueType="num">
                                      <p:cBhvr additive="base">
                                        <p:cTn id="7"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B0E896F-2057-472A-A96E-2173B73D341F}"/>
              </a:ext>
            </a:extLst>
          </p:cNvPr>
          <p:cNvSpPr txBox="1"/>
          <p:nvPr/>
        </p:nvSpPr>
        <p:spPr>
          <a:xfrm>
            <a:off x="51206" y="1443841"/>
            <a:ext cx="11843309" cy="830997"/>
          </a:xfrm>
          <a:prstGeom prst="rect">
            <a:avLst/>
          </a:prstGeom>
          <a:noFill/>
        </p:spPr>
        <p:txBody>
          <a:bodyPr wrap="square">
            <a:spAutoFit/>
          </a:bodyPr>
          <a:lstStyle/>
          <a:p>
            <a:r>
              <a:rPr lang="en-GB" sz="2400" dirty="0">
                <a:solidFill>
                  <a:schemeClr val="accent1"/>
                </a:solidFill>
                <a:latin typeface="Arial Black" panose="020B0A04020102020204" pitchFamily="34" charset="0"/>
              </a:rPr>
              <a:t> In your opinion, what relevant information should Praful Rane collect to facilitate </a:t>
            </a:r>
            <a:r>
              <a:rPr lang="en-GB" sz="2400" dirty="0" err="1">
                <a:solidFill>
                  <a:schemeClr val="accent1"/>
                </a:solidFill>
                <a:latin typeface="Arial Black" panose="020B0A04020102020204" pitchFamily="34" charset="0"/>
              </a:rPr>
              <a:t>entey</a:t>
            </a:r>
            <a:r>
              <a:rPr lang="en-GB" sz="2400" dirty="0">
                <a:solidFill>
                  <a:schemeClr val="accent1"/>
                </a:solidFill>
                <a:latin typeface="Arial Black" panose="020B0A04020102020204" pitchFamily="34" charset="0"/>
              </a:rPr>
              <a:t> into overseas market? </a:t>
            </a:r>
            <a:endParaRPr lang="en-IN" sz="2400" dirty="0">
              <a:solidFill>
                <a:schemeClr val="accent1"/>
              </a:solidFill>
              <a:latin typeface="Arial Black" panose="020B0A04020102020204" pitchFamily="34" charset="0"/>
            </a:endParaRPr>
          </a:p>
        </p:txBody>
      </p:sp>
    </p:spTree>
    <p:extLst>
      <p:ext uri="{BB962C8B-B14F-4D97-AF65-F5344CB8AC3E}">
        <p14:creationId xmlns:p14="http://schemas.microsoft.com/office/powerpoint/2010/main" val="3777321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2604A28-A757-4910-A4C9-372B3F74AC48}"/>
              </a:ext>
            </a:extLst>
          </p:cNvPr>
          <p:cNvSpPr txBox="1"/>
          <p:nvPr/>
        </p:nvSpPr>
        <p:spPr>
          <a:xfrm>
            <a:off x="711199" y="1720840"/>
            <a:ext cx="10421257" cy="4893647"/>
          </a:xfrm>
          <a:prstGeom prst="rect">
            <a:avLst/>
          </a:prstGeom>
          <a:noFill/>
        </p:spPr>
        <p:txBody>
          <a:bodyPr wrap="square">
            <a:spAutoFit/>
          </a:bodyPr>
          <a:lstStyle/>
          <a:p>
            <a:pPr algn="just"/>
            <a:r>
              <a:rPr lang="en-GB" sz="2400" dirty="0"/>
              <a:t>Ans:- Praful Rane must proceed to Germany to collect relevant </a:t>
            </a:r>
            <a:r>
              <a:rPr lang="en-GB" sz="2400" dirty="0" err="1"/>
              <a:t>informations</a:t>
            </a:r>
            <a:r>
              <a:rPr lang="en-GB" sz="2400" dirty="0"/>
              <a:t> to facilitate his employers to decide about entry into export markets. In my opinion Rane should collect information based on primary data. For this purpose he must prepare questionnaire and carefully select sample size. As he is likely to face language problem he must take help from a local </a:t>
            </a:r>
            <a:r>
              <a:rPr lang="en-GB" sz="2400" dirty="0" err="1"/>
              <a:t>rofessional</a:t>
            </a:r>
            <a:r>
              <a:rPr lang="en-GB" sz="2400" dirty="0"/>
              <a:t> who will assist him in getting correct replies. I fell Rane should divide information collection. Under the following heads:- </a:t>
            </a:r>
          </a:p>
          <a:p>
            <a:pPr marL="400050" indent="-400050" algn="just">
              <a:buAutoNum type="romanLcParenBoth"/>
            </a:pPr>
            <a:r>
              <a:rPr lang="en-GB" sz="2400" dirty="0"/>
              <a:t>market information </a:t>
            </a:r>
          </a:p>
          <a:p>
            <a:pPr marL="400050" indent="-400050" algn="just">
              <a:buAutoNum type="romanLcParenBoth"/>
            </a:pPr>
            <a:r>
              <a:rPr lang="en-GB" sz="2400" dirty="0"/>
              <a:t> product information </a:t>
            </a:r>
          </a:p>
          <a:p>
            <a:pPr marL="400050" indent="-400050">
              <a:buAutoNum type="romanLcParenBoth"/>
            </a:pPr>
            <a:r>
              <a:rPr lang="en-GB" sz="2400" dirty="0"/>
              <a:t> distribution information </a:t>
            </a:r>
          </a:p>
          <a:p>
            <a:pPr marL="400050" indent="-400050">
              <a:buAutoNum type="romanLcParenBoth"/>
            </a:pPr>
            <a:r>
              <a:rPr lang="en-GB" sz="2400" dirty="0"/>
              <a:t> price information </a:t>
            </a:r>
          </a:p>
          <a:p>
            <a:pPr marL="400050" indent="-400050">
              <a:buAutoNum type="romanLcParenBoth"/>
            </a:pPr>
            <a:r>
              <a:rPr lang="en-GB" sz="2400" dirty="0"/>
              <a:t>promotion information</a:t>
            </a:r>
            <a:endParaRPr lang="en-IN" sz="2400" dirty="0"/>
          </a:p>
        </p:txBody>
      </p:sp>
    </p:spTree>
    <p:extLst>
      <p:ext uri="{BB962C8B-B14F-4D97-AF65-F5344CB8AC3E}">
        <p14:creationId xmlns:p14="http://schemas.microsoft.com/office/powerpoint/2010/main" val="2827820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1A9F701-51A6-447E-BC60-F40FA63A2601}"/>
              </a:ext>
            </a:extLst>
          </p:cNvPr>
          <p:cNvSpPr txBox="1"/>
          <p:nvPr/>
        </p:nvSpPr>
        <p:spPr>
          <a:xfrm>
            <a:off x="515257" y="1028343"/>
            <a:ext cx="11299372" cy="5632311"/>
          </a:xfrm>
          <a:prstGeom prst="rect">
            <a:avLst/>
          </a:prstGeom>
          <a:noFill/>
        </p:spPr>
        <p:txBody>
          <a:bodyPr wrap="square">
            <a:spAutoFit/>
          </a:bodyPr>
          <a:lstStyle/>
          <a:p>
            <a:pPr algn="just"/>
            <a:r>
              <a:rPr lang="en-GB" sz="2400" dirty="0">
                <a:latin typeface="Arial Black" panose="020B0A04020102020204" pitchFamily="34" charset="0"/>
              </a:rPr>
              <a:t>CASE 2 </a:t>
            </a:r>
          </a:p>
          <a:p>
            <a:pPr algn="just"/>
            <a:r>
              <a:rPr lang="en-GB" sz="2400" dirty="0">
                <a:solidFill>
                  <a:schemeClr val="accent1">
                    <a:lumMod val="20000"/>
                    <a:lumOff val="80000"/>
                  </a:schemeClr>
                </a:solidFill>
                <a:latin typeface="Arial Black" panose="020B0A04020102020204" pitchFamily="34" charset="0"/>
              </a:rPr>
              <a:t>Lifeline has been manufacturing and marketing water pumps for agricultural use for the past four decades. It’s a family owned business with the second generation at the helms of affairs. Its current chairman Ashish Garde is considered a progressive businessman. He reviewed his business and thought they were doing reasonably well in the domestic market. There has been regular orders from the rural areas. Slowly they have captured the market in Western India and are now venturing into the southern market. Mr. Garde is not content with the domestic business. He always visualized entering into the export markets, so far as oversea market is concerned he considers himself a novice. in order to win over his situation, he thought of taking help from a consultant. He was formally introduced to international consultants who agreed to collect basic data</a:t>
            </a:r>
            <a:endParaRPr lang="en-IN" sz="2400" dirty="0">
              <a:solidFill>
                <a:schemeClr val="accent1">
                  <a:lumMod val="20000"/>
                  <a:lumOff val="80000"/>
                </a:schemeClr>
              </a:solidFill>
              <a:latin typeface="Arial Black" panose="020B0A04020102020204" pitchFamily="34" charset="0"/>
            </a:endParaRPr>
          </a:p>
        </p:txBody>
      </p:sp>
    </p:spTree>
    <p:extLst>
      <p:ext uri="{BB962C8B-B14F-4D97-AF65-F5344CB8AC3E}">
        <p14:creationId xmlns:p14="http://schemas.microsoft.com/office/powerpoint/2010/main" val="27001253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16377351-63A1-4C2E-8C9A-66CDD70F16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1F006B4-A9E1-4F39-85C8-FB836F919348}">
  <ds:schemaRefs>
    <ds:schemaRef ds:uri="http://schemas.microsoft.com/sharepoint/v3/contenttype/forms"/>
  </ds:schemaRefs>
</ds:datastoreItem>
</file>

<file path=customXml/itemProps3.xml><?xml version="1.0" encoding="utf-8"?>
<ds:datastoreItem xmlns:ds="http://schemas.openxmlformats.org/officeDocument/2006/customXml" ds:itemID="{8F3CD65D-61A5-43C9-A837-6EC73C7DA8AB}">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TM04033921[[fn=Damask]]</Template>
  <TotalTime>720</TotalTime>
  <Words>798</Words>
  <Application>Microsoft Office PowerPoint</Application>
  <PresentationFormat>Widescreen</PresentationFormat>
  <Paragraphs>49</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Arial Black</vt:lpstr>
      <vt:lpstr>Bookman Old Style</vt:lpstr>
      <vt:lpstr>Calibri</vt:lpstr>
      <vt:lpstr>Rockwell</vt:lpstr>
      <vt:lpstr>Times New Roman</vt:lpstr>
      <vt:lpstr>Damask</vt:lpstr>
      <vt:lpstr> EXPORT MARKETING </vt:lpstr>
      <vt:lpstr>PowerPoint Presentation</vt:lpstr>
      <vt:lpstr> beauty looks case study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EXPORT MARKETING</dc:title>
  <dc:creator>Sumita Shankar</dc:creator>
  <cp:lastModifiedBy>Sumita Shankar</cp:lastModifiedBy>
  <cp:revision>85</cp:revision>
  <dcterms:created xsi:type="dcterms:W3CDTF">2020-07-21T06:59:49Z</dcterms:created>
  <dcterms:modified xsi:type="dcterms:W3CDTF">2020-09-06T10:09:54Z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